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12"/>
  </p:handoutMasterIdLst>
  <p:sldIdLst>
    <p:sldId id="264" r:id="rId2"/>
    <p:sldId id="262" r:id="rId3"/>
    <p:sldId id="263" r:id="rId4"/>
    <p:sldId id="266" r:id="rId5"/>
    <p:sldId id="271" r:id="rId6"/>
    <p:sldId id="272" r:id="rId7"/>
    <p:sldId id="268" r:id="rId8"/>
    <p:sldId id="270" r:id="rId9"/>
    <p:sldId id="269" r:id="rId10"/>
    <p:sldId id="273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>
      <p:cViewPr varScale="1">
        <p:scale>
          <a:sx n="113" d="100"/>
          <a:sy n="113" d="100"/>
        </p:scale>
        <p:origin x="1310" y="7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05B5A5-09F7-448F-8E81-0D36D8C244A5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59E675-E660-4010-A924-FDA8A6923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365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3EA58-061C-4B6D-8BA8-BA26AEEDA32E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F8DD-5654-429C-80C7-08536B06C65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3EA58-061C-4B6D-8BA8-BA26AEEDA32E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F8DD-5654-429C-80C7-08536B06C6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3EA58-061C-4B6D-8BA8-BA26AEEDA32E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F8DD-5654-429C-80C7-08536B06C6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3EA58-061C-4B6D-8BA8-BA26AEEDA32E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F8DD-5654-429C-80C7-08536B06C6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3EA58-061C-4B6D-8BA8-BA26AEEDA32E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F8DD-5654-429C-80C7-08536B06C65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3EA58-061C-4B6D-8BA8-BA26AEEDA32E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F8DD-5654-429C-80C7-08536B06C65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3EA58-061C-4B6D-8BA8-BA26AEEDA32E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F8DD-5654-429C-80C7-08536B06C65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3EA58-061C-4B6D-8BA8-BA26AEEDA32E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F8DD-5654-429C-80C7-08536B06C6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3EA58-061C-4B6D-8BA8-BA26AEEDA32E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F8DD-5654-429C-80C7-08536B06C6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3EA58-061C-4B6D-8BA8-BA26AEEDA32E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F8DD-5654-429C-80C7-08536B06C6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3EA58-061C-4B6D-8BA8-BA26AEEDA32E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F8DD-5654-429C-80C7-08536B06C6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323EA58-061C-4B6D-8BA8-BA26AEEDA32E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C00F8DD-5654-429C-80C7-08536B06C65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en-US" sz="4800" dirty="0" smtClean="0">
                <a:solidFill>
                  <a:srgbClr val="002060"/>
                </a:solidFill>
              </a:rPr>
              <a:t>Gleneagle Grad 2017</a:t>
            </a:r>
            <a:endParaRPr lang="en-US" sz="4800" dirty="0">
              <a:solidFill>
                <a:srgbClr val="00206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43608" y="1628800"/>
            <a:ext cx="842493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0" indent="-857250">
              <a:buFont typeface="Wingdings" panose="05000000000000000000" pitchFamily="2" charset="2"/>
              <a:buChar char="v"/>
            </a:pPr>
            <a:r>
              <a:rPr lang="en-US" b="1" u="sng" dirty="0"/>
              <a:t>Thursday, May 4</a:t>
            </a:r>
            <a:r>
              <a:rPr lang="en-US" b="1" dirty="0"/>
              <a:t>:  Grad guest forms due date</a:t>
            </a:r>
            <a:r>
              <a:rPr lang="en-US" b="1" dirty="0" smtClean="0"/>
              <a:t>.</a:t>
            </a:r>
          </a:p>
          <a:p>
            <a:pPr marL="857250" indent="-857250">
              <a:buFont typeface="Wingdings" panose="05000000000000000000" pitchFamily="2" charset="2"/>
              <a:buChar char="v"/>
            </a:pPr>
            <a:endParaRPr lang="en-US" b="1" dirty="0"/>
          </a:p>
          <a:p>
            <a:pPr marL="857250" indent="-857250">
              <a:buFont typeface="Wingdings" panose="05000000000000000000" pitchFamily="2" charset="2"/>
              <a:buChar char="v"/>
            </a:pPr>
            <a:r>
              <a:rPr lang="en-US" b="1" u="sng" dirty="0"/>
              <a:t>May 23 – June 9</a:t>
            </a:r>
            <a:r>
              <a:rPr lang="en-US" b="1" dirty="0"/>
              <a:t>:  Ticket sales period for dinner/dance</a:t>
            </a:r>
          </a:p>
          <a:p>
            <a:pPr marL="857250" indent="-857250">
              <a:buFont typeface="Wingdings" panose="05000000000000000000" pitchFamily="2" charset="2"/>
              <a:buChar char="v"/>
            </a:pPr>
            <a:endParaRPr lang="en-US" b="1" dirty="0"/>
          </a:p>
          <a:p>
            <a:pPr marL="857250" indent="-857250">
              <a:buFont typeface="Wingdings" panose="05000000000000000000" pitchFamily="2" charset="2"/>
              <a:buChar char="v"/>
            </a:pPr>
            <a:r>
              <a:rPr lang="en-US" b="1" u="sng" dirty="0"/>
              <a:t>Friday, May 5: </a:t>
            </a:r>
            <a:r>
              <a:rPr lang="en-US" b="1" dirty="0"/>
              <a:t>Valedictorian Nomination forms available </a:t>
            </a:r>
          </a:p>
          <a:p>
            <a:pPr marL="1314450" lvl="1" indent="-857250">
              <a:buFont typeface="Wingdings" panose="05000000000000000000" pitchFamily="2" charset="2"/>
              <a:buChar char="v"/>
            </a:pPr>
            <a:endParaRPr lang="en-US" b="1" dirty="0"/>
          </a:p>
          <a:p>
            <a:pPr marL="1314450" lvl="1" indent="-857250">
              <a:buFont typeface="Wingdings" panose="05000000000000000000" pitchFamily="2" charset="2"/>
              <a:buChar char="v"/>
            </a:pPr>
            <a:endParaRPr lang="en-US" b="1" dirty="0"/>
          </a:p>
          <a:p>
            <a:pPr marL="857250" indent="-857250">
              <a:buFont typeface="Wingdings" panose="05000000000000000000" pitchFamily="2" charset="2"/>
              <a:buChar char="v"/>
            </a:pPr>
            <a:r>
              <a:rPr lang="en-US" b="1" u="sng" dirty="0"/>
              <a:t>Friday, May 12</a:t>
            </a:r>
            <a:r>
              <a:rPr lang="en-US" b="1" dirty="0"/>
              <a:t>:  Valedictorian Nomination forms due</a:t>
            </a:r>
          </a:p>
          <a:p>
            <a:pPr marL="857250" indent="-857250">
              <a:buFont typeface="Wingdings" panose="05000000000000000000" pitchFamily="2" charset="2"/>
              <a:buChar char="v"/>
            </a:pPr>
            <a:endParaRPr lang="en-US" b="1" u="sng" dirty="0"/>
          </a:p>
          <a:p>
            <a:pPr marL="857250" indent="-857250">
              <a:buFont typeface="Wingdings" panose="05000000000000000000" pitchFamily="2" charset="2"/>
              <a:buChar char="v"/>
            </a:pPr>
            <a:endParaRPr lang="en-US" b="1" u="sng" dirty="0"/>
          </a:p>
          <a:p>
            <a:pPr marL="857250" indent="-857250">
              <a:buFont typeface="Wingdings" panose="05000000000000000000" pitchFamily="2" charset="2"/>
              <a:buChar char="v"/>
            </a:pPr>
            <a:r>
              <a:rPr lang="en-US" b="1" u="sng" dirty="0"/>
              <a:t>Monday, June  5</a:t>
            </a:r>
            <a:r>
              <a:rPr lang="en-US" b="1" dirty="0"/>
              <a:t>:  Commencement  guest tickets )</a:t>
            </a:r>
            <a:r>
              <a:rPr lang="en-US" b="1" dirty="0" smtClean="0"/>
              <a:t>available </a:t>
            </a:r>
            <a:endParaRPr lang="en-US" b="1" dirty="0"/>
          </a:p>
          <a:p>
            <a:r>
              <a:rPr lang="en-US" b="1" dirty="0"/>
              <a:t>	(3 free guest tickets per grad / $5 for each additional </a:t>
            </a:r>
            <a:r>
              <a:rPr lang="en-US" b="1" dirty="0" smtClean="0"/>
              <a:t>ticket</a:t>
            </a:r>
            <a:endParaRPr lang="en-US" b="1" dirty="0"/>
          </a:p>
          <a:p>
            <a:pPr marL="857250" indent="-857250">
              <a:buFont typeface="Wingdings" panose="05000000000000000000" pitchFamily="2" charset="2"/>
              <a:buChar char="v"/>
            </a:pPr>
            <a:endParaRPr lang="en-US" b="1" dirty="0" smtClean="0"/>
          </a:p>
          <a:p>
            <a:pPr marL="857250" indent="-857250">
              <a:buFont typeface="Wingdings" panose="05000000000000000000" pitchFamily="2" charset="2"/>
              <a:buChar char="v"/>
            </a:pPr>
            <a:endParaRPr lang="en-US" b="1" dirty="0"/>
          </a:p>
          <a:p>
            <a:pPr marL="857250" indent="-857250">
              <a:buFont typeface="Wingdings" panose="05000000000000000000" pitchFamily="2" charset="2"/>
              <a:buChar char="v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2576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259238"/>
              </p:ext>
            </p:extLst>
          </p:nvPr>
        </p:nvGraphicFramePr>
        <p:xfrm>
          <a:off x="1531620" y="836712"/>
          <a:ext cx="6080760" cy="4625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80760">
                  <a:extLst>
                    <a:ext uri="{9D8B030D-6E8A-4147-A177-3AD203B41FA5}">
                      <a16:colId xmlns:a16="http://schemas.microsoft.com/office/drawing/2014/main" val="41614633"/>
                    </a:ext>
                  </a:extLst>
                </a:gridCol>
              </a:tblGrid>
              <a:tr h="4508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800" dirty="0">
                          <a:effectLst/>
                        </a:rPr>
                        <a:t>DRAFT BELL SCHEDULE 2017-2018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0804258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74124" y="1600199"/>
          <a:ext cx="5795752" cy="45259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8938">
                  <a:extLst>
                    <a:ext uri="{9D8B030D-6E8A-4147-A177-3AD203B41FA5}">
                      <a16:colId xmlns:a16="http://schemas.microsoft.com/office/drawing/2014/main" val="2873768798"/>
                    </a:ext>
                  </a:extLst>
                </a:gridCol>
                <a:gridCol w="1448938">
                  <a:extLst>
                    <a:ext uri="{9D8B030D-6E8A-4147-A177-3AD203B41FA5}">
                      <a16:colId xmlns:a16="http://schemas.microsoft.com/office/drawing/2014/main" val="1473519073"/>
                    </a:ext>
                  </a:extLst>
                </a:gridCol>
                <a:gridCol w="1448938">
                  <a:extLst>
                    <a:ext uri="{9D8B030D-6E8A-4147-A177-3AD203B41FA5}">
                      <a16:colId xmlns:a16="http://schemas.microsoft.com/office/drawing/2014/main" val="3754786812"/>
                    </a:ext>
                  </a:extLst>
                </a:gridCol>
                <a:gridCol w="1448938">
                  <a:extLst>
                    <a:ext uri="{9D8B030D-6E8A-4147-A177-3AD203B41FA5}">
                      <a16:colId xmlns:a16="http://schemas.microsoft.com/office/drawing/2014/main" val="3298589197"/>
                    </a:ext>
                  </a:extLst>
                </a:gridCol>
              </a:tblGrid>
              <a:tr h="9187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BLOCK</a:t>
                      </a:r>
                      <a:endParaRPr lang="en-US" sz="10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6" marR="6536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REGULAR</a:t>
                      </a:r>
                      <a:endParaRPr lang="en-US" sz="10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900">
                          <a:effectLst/>
                        </a:rPr>
                        <a:t>(80 min classes)</a:t>
                      </a:r>
                      <a:endParaRPr lang="en-US" sz="10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6" marR="6536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EARLY DISMISSAL</a:t>
                      </a:r>
                      <a:endParaRPr lang="en-US" sz="10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900">
                          <a:effectLst/>
                        </a:rPr>
                        <a:t>(72 min classes)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6" marR="6536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CUSTOMIZED LEARNING (CL) </a:t>
                      </a:r>
                      <a:endParaRPr lang="en-US" sz="10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(</a:t>
                      </a:r>
                      <a:r>
                        <a:rPr lang="en-CA" sz="900">
                          <a:effectLst/>
                        </a:rPr>
                        <a:t>73min classes)</a:t>
                      </a:r>
                      <a:endParaRPr lang="en-US" sz="10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6" marR="65366" marT="0" marB="0"/>
                </a:tc>
                <a:extLst>
                  <a:ext uri="{0D108BD9-81ED-4DB2-BD59-A6C34878D82A}">
                    <a16:rowId xmlns:a16="http://schemas.microsoft.com/office/drawing/2014/main" val="4035867163"/>
                  </a:ext>
                </a:extLst>
              </a:tr>
              <a:tr h="4509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6" marR="6536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8:00 - 9:20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6" marR="6536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8:00 - 9:12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6" marR="6536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8:00 - 9:13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6" marR="65366" marT="0" marB="0"/>
                </a:tc>
                <a:extLst>
                  <a:ext uri="{0D108BD9-81ED-4DB2-BD59-A6C34878D82A}">
                    <a16:rowId xmlns:a16="http://schemas.microsoft.com/office/drawing/2014/main" val="2405154774"/>
                  </a:ext>
                </a:extLst>
              </a:tr>
              <a:tr h="4509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6" marR="6536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9:25 - 10:45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6" marR="6536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9:17 - 10:29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6" marR="6536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9:18 - 10:31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6" marR="65366" marT="0" marB="0"/>
                </a:tc>
                <a:extLst>
                  <a:ext uri="{0D108BD9-81ED-4DB2-BD59-A6C34878D82A}">
                    <a16:rowId xmlns:a16="http://schemas.microsoft.com/office/drawing/2014/main" val="874701285"/>
                  </a:ext>
                </a:extLst>
              </a:tr>
              <a:tr h="4509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CL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6" marR="6536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6" marR="6536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6" marR="6536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10:36-11:06 (30 min)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6" marR="65366" marT="0" marB="0"/>
                </a:tc>
                <a:extLst>
                  <a:ext uri="{0D108BD9-81ED-4DB2-BD59-A6C34878D82A}">
                    <a16:rowId xmlns:a16="http://schemas.microsoft.com/office/drawing/2014/main" val="1278718393"/>
                  </a:ext>
                </a:extLst>
              </a:tr>
              <a:tr h="4509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6" marR="6536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10:50 - 12:10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6" marR="6536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10:34 - 11:46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6" marR="6536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11:11 - 12:24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6" marR="65366" marT="0" marB="0"/>
                </a:tc>
                <a:extLst>
                  <a:ext uri="{0D108BD9-81ED-4DB2-BD59-A6C34878D82A}">
                    <a16:rowId xmlns:a16="http://schemas.microsoft.com/office/drawing/2014/main" val="91371774"/>
                  </a:ext>
                </a:extLst>
              </a:tr>
              <a:tr h="4509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LUNCH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6" marR="6536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12:10 - 12:50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6" marR="6536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11:46 - 12:26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6" marR="6536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12:24 - 1:04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6" marR="65366" marT="0" marB="0"/>
                </a:tc>
                <a:extLst>
                  <a:ext uri="{0D108BD9-81ED-4DB2-BD59-A6C34878D82A}">
                    <a16:rowId xmlns:a16="http://schemas.microsoft.com/office/drawing/2014/main" val="97039106"/>
                  </a:ext>
                </a:extLst>
              </a:tr>
              <a:tr h="4509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6" marR="6536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12:55 - 2:15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6" marR="6536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12:31 - 1:43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6" marR="6536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1:09 - 2:22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6" marR="65366" marT="0" marB="0"/>
                </a:tc>
                <a:extLst>
                  <a:ext uri="{0D108BD9-81ED-4DB2-BD59-A6C34878D82A}">
                    <a16:rowId xmlns:a16="http://schemas.microsoft.com/office/drawing/2014/main" val="925059737"/>
                  </a:ext>
                </a:extLst>
              </a:tr>
              <a:tr h="4509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6" marR="6536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2:20 - 3:40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6" marR="6536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1:48 - 3:00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6" marR="6536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2:27 - 3:40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6" marR="65366" marT="0" marB="0"/>
                </a:tc>
                <a:extLst>
                  <a:ext uri="{0D108BD9-81ED-4DB2-BD59-A6C34878D82A}">
                    <a16:rowId xmlns:a16="http://schemas.microsoft.com/office/drawing/2014/main" val="1015695450"/>
                  </a:ext>
                </a:extLst>
              </a:tr>
              <a:tr h="4509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6" marR="6536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3:45 - 5:05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6" marR="6536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3:53 - 5:05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6" marR="6536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</a:rPr>
                        <a:t>3:45 - 4:58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6" marR="65366" marT="0" marB="0"/>
                </a:tc>
                <a:extLst>
                  <a:ext uri="{0D108BD9-81ED-4DB2-BD59-A6C34878D82A}">
                    <a16:rowId xmlns:a16="http://schemas.microsoft.com/office/drawing/2014/main" val="1165957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6286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720080"/>
          </a:xfrm>
        </p:spPr>
        <p:txBody>
          <a:bodyPr/>
          <a:lstStyle/>
          <a:p>
            <a:r>
              <a:rPr lang="en-US" sz="4800" dirty="0" smtClean="0">
                <a:solidFill>
                  <a:srgbClr val="002060"/>
                </a:solidFill>
              </a:rPr>
              <a:t>Important</a:t>
            </a:r>
            <a:r>
              <a:rPr lang="en-US" sz="4800" dirty="0">
                <a:solidFill>
                  <a:srgbClr val="002060"/>
                </a:solidFill>
              </a:rPr>
              <a:t> </a:t>
            </a:r>
            <a:r>
              <a:rPr lang="en-US" sz="4800" dirty="0" smtClean="0">
                <a:solidFill>
                  <a:srgbClr val="002060"/>
                </a:solidFill>
              </a:rPr>
              <a:t>Calendar Dates</a:t>
            </a:r>
            <a:endParaRPr lang="en-US" sz="4800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484784"/>
            <a:ext cx="7772400" cy="5184576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n-US" sz="7200" b="1" dirty="0" smtClean="0">
                <a:solidFill>
                  <a:schemeClr val="tx1"/>
                </a:solidFill>
                <a:latin typeface="+mn-lt"/>
              </a:rPr>
              <a:t> </a:t>
            </a:r>
          </a:p>
          <a:p>
            <a:pPr marL="857250" indent="-857250" algn="l">
              <a:buFont typeface="Wingdings" panose="05000000000000000000" pitchFamily="2" charset="2"/>
              <a:buChar char="v"/>
            </a:pPr>
            <a:endParaRPr lang="en-US" sz="7200" b="1" u="sng" dirty="0" smtClean="0">
              <a:solidFill>
                <a:schemeClr val="tx1"/>
              </a:solidFill>
              <a:latin typeface="+mn-lt"/>
            </a:endParaRPr>
          </a:p>
          <a:p>
            <a:pPr marL="857250" indent="-857250" algn="l">
              <a:buFont typeface="Wingdings" panose="05000000000000000000" pitchFamily="2" charset="2"/>
              <a:buChar char="v"/>
            </a:pPr>
            <a:r>
              <a:rPr lang="en-US" sz="7200" b="1" u="sng" dirty="0" smtClean="0">
                <a:solidFill>
                  <a:schemeClr val="tx1"/>
                </a:solidFill>
                <a:latin typeface="+mn-lt"/>
              </a:rPr>
              <a:t>Tuesday</a:t>
            </a:r>
            <a:r>
              <a:rPr lang="en-US" sz="7200" b="1" u="sng" dirty="0">
                <a:solidFill>
                  <a:schemeClr val="tx1"/>
                </a:solidFill>
                <a:latin typeface="+mn-lt"/>
              </a:rPr>
              <a:t>, June 13</a:t>
            </a:r>
            <a:r>
              <a:rPr lang="en-US" sz="7200" b="1" dirty="0">
                <a:solidFill>
                  <a:schemeClr val="tx1"/>
                </a:solidFill>
                <a:latin typeface="+mn-lt"/>
              </a:rPr>
              <a:t>:  Commencement assembly at the end of the school day; Cap and Gowns distributed.</a:t>
            </a:r>
          </a:p>
          <a:p>
            <a:pPr algn="l"/>
            <a:r>
              <a:rPr lang="en-US" sz="7200" b="1" dirty="0">
                <a:solidFill>
                  <a:schemeClr val="tx1"/>
                </a:solidFill>
                <a:latin typeface="+mn-lt"/>
              </a:rPr>
              <a:t> </a:t>
            </a:r>
          </a:p>
          <a:p>
            <a:pPr algn="l"/>
            <a:endParaRPr lang="en-US" sz="7200" b="1" dirty="0">
              <a:solidFill>
                <a:schemeClr val="tx1"/>
              </a:solidFill>
              <a:latin typeface="+mn-lt"/>
            </a:endParaRPr>
          </a:p>
          <a:p>
            <a:pPr marL="857250" indent="-857250" algn="l">
              <a:buFont typeface="Wingdings" panose="05000000000000000000" pitchFamily="2" charset="2"/>
              <a:buChar char="v"/>
            </a:pPr>
            <a:r>
              <a:rPr lang="en-US" sz="7200" b="1" u="sng" dirty="0">
                <a:solidFill>
                  <a:schemeClr val="tx1"/>
                </a:solidFill>
                <a:latin typeface="+mn-lt"/>
              </a:rPr>
              <a:t>Sunday, June 18</a:t>
            </a:r>
            <a:r>
              <a:rPr lang="en-US" sz="7200" b="1" dirty="0">
                <a:solidFill>
                  <a:schemeClr val="tx1"/>
                </a:solidFill>
                <a:latin typeface="+mn-lt"/>
              </a:rPr>
              <a:t>:  Commencement Ceremony, 11AM, Queen Elizabeth </a:t>
            </a:r>
            <a:r>
              <a:rPr lang="en-US" sz="7200" b="1" dirty="0" smtClean="0">
                <a:solidFill>
                  <a:schemeClr val="tx1"/>
                </a:solidFill>
                <a:latin typeface="+mn-lt"/>
              </a:rPr>
              <a:t>Theatre. Arrive at 10:00am</a:t>
            </a:r>
          </a:p>
          <a:p>
            <a:pPr marL="857250" indent="-857250" algn="l">
              <a:buFont typeface="Wingdings" panose="05000000000000000000" pitchFamily="2" charset="2"/>
              <a:buChar char="v"/>
            </a:pPr>
            <a:endParaRPr lang="en-US" sz="7200" b="1" dirty="0">
              <a:solidFill>
                <a:schemeClr val="tx1"/>
              </a:solidFill>
              <a:latin typeface="+mn-lt"/>
            </a:endParaRPr>
          </a:p>
          <a:p>
            <a:pPr algn="l"/>
            <a:endParaRPr lang="en-US" sz="7200" b="1" dirty="0">
              <a:solidFill>
                <a:schemeClr val="tx1"/>
              </a:solidFill>
              <a:latin typeface="+mn-lt"/>
            </a:endParaRPr>
          </a:p>
          <a:p>
            <a:pPr marL="857250" indent="-857250" algn="l">
              <a:buFont typeface="Wingdings" panose="05000000000000000000" pitchFamily="2" charset="2"/>
              <a:buChar char="v"/>
            </a:pPr>
            <a:r>
              <a:rPr lang="en-US" sz="7200" b="1" u="sng" dirty="0">
                <a:solidFill>
                  <a:schemeClr val="tx1"/>
                </a:solidFill>
                <a:latin typeface="+mn-lt"/>
              </a:rPr>
              <a:t>Friday, June </a:t>
            </a:r>
            <a:r>
              <a:rPr lang="en-US" sz="7200" b="1" u="sng" dirty="0" smtClean="0">
                <a:solidFill>
                  <a:schemeClr val="tx1"/>
                </a:solidFill>
                <a:latin typeface="+mn-lt"/>
              </a:rPr>
              <a:t>23</a:t>
            </a:r>
            <a:r>
              <a:rPr lang="en-US" sz="7200" b="1" dirty="0" smtClean="0">
                <a:solidFill>
                  <a:schemeClr val="tx1"/>
                </a:solidFill>
                <a:latin typeface="+mn-lt"/>
              </a:rPr>
              <a:t>:  </a:t>
            </a:r>
            <a:r>
              <a:rPr lang="en-US" sz="7200" b="1" dirty="0">
                <a:solidFill>
                  <a:schemeClr val="tx1"/>
                </a:solidFill>
                <a:latin typeface="+mn-lt"/>
              </a:rPr>
              <a:t>Dinner/Dance, 6PM, </a:t>
            </a:r>
            <a:r>
              <a:rPr lang="en-US" sz="7200" b="1" dirty="0" smtClean="0">
                <a:solidFill>
                  <a:schemeClr val="tx1"/>
                </a:solidFill>
                <a:latin typeface="+mn-lt"/>
              </a:rPr>
              <a:t>Convention Centre, 11PM Dismissal Restriction</a:t>
            </a:r>
            <a:endParaRPr lang="en-US" sz="7200" b="1" dirty="0">
              <a:solidFill>
                <a:schemeClr val="tx1"/>
              </a:solidFill>
              <a:latin typeface="+mn-lt"/>
            </a:endParaRPr>
          </a:p>
          <a:p>
            <a:pPr marL="857250" indent="-857250" algn="l">
              <a:buFont typeface="Wingdings" panose="05000000000000000000" pitchFamily="2" charset="2"/>
              <a:buChar char="v"/>
            </a:pPr>
            <a:endParaRPr lang="en-US" sz="7200" b="1" dirty="0" smtClean="0">
              <a:solidFill>
                <a:schemeClr val="tx1"/>
              </a:solidFill>
              <a:latin typeface="+mn-lt"/>
            </a:endParaRPr>
          </a:p>
          <a:p>
            <a:pPr marL="857250" indent="-857250" algn="l">
              <a:buFont typeface="Wingdings" panose="05000000000000000000" pitchFamily="2" charset="2"/>
              <a:buChar char="v"/>
            </a:pPr>
            <a:endParaRPr lang="en-US" sz="7200" b="1" dirty="0">
              <a:solidFill>
                <a:schemeClr val="tx1"/>
              </a:solidFill>
              <a:latin typeface="+mn-lt"/>
            </a:endParaRPr>
          </a:p>
          <a:p>
            <a:pPr marL="857250" indent="-857250" algn="l">
              <a:buFont typeface="Wingdings" panose="05000000000000000000" pitchFamily="2" charset="2"/>
              <a:buChar char="v"/>
            </a:pPr>
            <a:r>
              <a:rPr lang="en-US" sz="7200" b="1" u="sng" dirty="0">
                <a:solidFill>
                  <a:schemeClr val="tx1"/>
                </a:solidFill>
                <a:latin typeface="+mn-lt"/>
              </a:rPr>
              <a:t>Saturday, June </a:t>
            </a:r>
            <a:r>
              <a:rPr lang="en-US" sz="7200" b="1" u="sng" dirty="0" smtClean="0">
                <a:solidFill>
                  <a:schemeClr val="tx1"/>
                </a:solidFill>
                <a:latin typeface="+mn-lt"/>
              </a:rPr>
              <a:t>24</a:t>
            </a:r>
            <a:r>
              <a:rPr lang="en-US" sz="7200" b="1" dirty="0" smtClean="0">
                <a:solidFill>
                  <a:schemeClr val="tx1"/>
                </a:solidFill>
                <a:latin typeface="+mn-lt"/>
              </a:rPr>
              <a:t>:  </a:t>
            </a:r>
            <a:r>
              <a:rPr lang="en-US" sz="7200" b="1" dirty="0">
                <a:solidFill>
                  <a:schemeClr val="tx1"/>
                </a:solidFill>
                <a:latin typeface="+mn-lt"/>
              </a:rPr>
              <a:t>After Grad, MIDNIGHT, </a:t>
            </a:r>
            <a:r>
              <a:rPr lang="en-US" sz="7200" b="1" dirty="0" smtClean="0">
                <a:solidFill>
                  <a:schemeClr val="tx1"/>
                </a:solidFill>
                <a:latin typeface="+mn-lt"/>
              </a:rPr>
              <a:t>Gleneagle</a:t>
            </a:r>
          </a:p>
          <a:p>
            <a:pPr marL="857250" indent="-857250" algn="l">
              <a:buFont typeface="Wingdings" panose="05000000000000000000" pitchFamily="2" charset="2"/>
              <a:buChar char="v"/>
            </a:pPr>
            <a:endParaRPr lang="en-US" sz="7200" b="1" dirty="0" smtClean="0">
              <a:solidFill>
                <a:schemeClr val="tx1"/>
              </a:solidFill>
              <a:latin typeface="+mn-lt"/>
            </a:endParaRPr>
          </a:p>
          <a:p>
            <a:pPr marL="857250" indent="-857250" algn="l">
              <a:buFont typeface="Wingdings" panose="05000000000000000000" pitchFamily="2" charset="2"/>
              <a:buChar char="v"/>
            </a:pPr>
            <a:endParaRPr lang="en-US" sz="7200" b="1" dirty="0">
              <a:solidFill>
                <a:schemeClr val="tx1"/>
              </a:solidFill>
              <a:latin typeface="+mn-lt"/>
            </a:endParaRPr>
          </a:p>
          <a:p>
            <a:pPr algn="l"/>
            <a:endParaRPr lang="en-US" sz="7200" b="1" dirty="0"/>
          </a:p>
          <a:p>
            <a:pPr algn="l"/>
            <a:endParaRPr lang="en-US" sz="7200" b="1" dirty="0"/>
          </a:p>
          <a:p>
            <a:endParaRPr lang="en-US" sz="6200" dirty="0"/>
          </a:p>
        </p:txBody>
      </p:sp>
    </p:spTree>
    <p:extLst>
      <p:ext uri="{BB962C8B-B14F-4D97-AF65-F5344CB8AC3E}">
        <p14:creationId xmlns:p14="http://schemas.microsoft.com/office/powerpoint/2010/main" val="414587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Participation Eligibility?</a:t>
            </a:r>
            <a:endParaRPr lang="en-US" sz="48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9984" y="1853208"/>
            <a:ext cx="763284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b="1" dirty="0" smtClean="0"/>
              <a:t>This applies to Dinner/Dance, After Grad, and Commencement.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400" b="1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400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b="1" dirty="0" smtClean="0"/>
              <a:t>GT requirements completed?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400" b="1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400" b="1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b="1" dirty="0" smtClean="0"/>
              <a:t>Graduation plan in place?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400" b="1" dirty="0" smtClean="0"/>
          </a:p>
          <a:p>
            <a:r>
              <a:rPr lang="en-US" sz="2400" b="1" dirty="0" smtClean="0"/>
              <a:t>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b="1" dirty="0" smtClean="0"/>
              <a:t>School fees paid?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88180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333184" cy="936104"/>
          </a:xfrm>
        </p:spPr>
        <p:txBody>
          <a:bodyPr/>
          <a:lstStyle/>
          <a:p>
            <a:r>
              <a:rPr lang="en-US" sz="4800" dirty="0" smtClean="0">
                <a:solidFill>
                  <a:srgbClr val="002060"/>
                </a:solidFill>
              </a:rPr>
              <a:t>Valedictorian Selection</a:t>
            </a:r>
            <a:endParaRPr lang="en-US" sz="48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5217" y="1412776"/>
            <a:ext cx="777686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/>
              <a:t> </a:t>
            </a:r>
            <a:r>
              <a:rPr lang="en-US" b="1" dirty="0" smtClean="0"/>
              <a:t>Nomination forms available Friday, May 5.</a:t>
            </a:r>
          </a:p>
          <a:p>
            <a:endParaRPr lang="en-US" b="1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b="1" dirty="0" smtClean="0"/>
              <a:t>Completed nomination forms are due Friday, May 12, 3:30pm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b="1" dirty="0" smtClean="0"/>
              <a:t>Completed nomination form includes 10 student signatures, nominee signature, and 2 teacher signatures including one English teacher signature. See page 22 in the School Agenda.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b="1" dirty="0" smtClean="0"/>
              <a:t>Semi-final process:  Wednesday, May 24 speeches given by candidates to grade 12 class.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b="1" dirty="0" smtClean="0"/>
              <a:t>Audience members given a rubric specific to the valedictorian speeches to evaluate candidates.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b="1" dirty="0" smtClean="0"/>
              <a:t>Finalists identified from speech process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b="1" dirty="0" smtClean="0"/>
              <a:t>Final voting on Friday, May 26 at lunch in Foyer (grade 12 students only)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8082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Dinner/Dance/</a:t>
            </a:r>
            <a:r>
              <a:rPr lang="en-US" dirty="0" err="1" smtClean="0"/>
              <a:t>Aftergrad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79712" y="2492896"/>
            <a:ext cx="489654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$135.00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 smtClean="0"/>
              <a:t>$140.00 </a:t>
            </a:r>
            <a:r>
              <a:rPr lang="en-US" sz="2000" dirty="0" smtClean="0"/>
              <a:t>(BUS INCLUDED)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 smtClean="0"/>
              <a:t>$40.00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784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Dinner/Dance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67744" y="3068960"/>
            <a:ext cx="511256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Your fees MUST be paid in full by </a:t>
            </a:r>
          </a:p>
          <a:p>
            <a:pPr algn="ctr"/>
            <a:r>
              <a:rPr lang="en-US" sz="4000" b="1" dirty="0" smtClean="0"/>
              <a:t>TUESDAY, MAY 16</a:t>
            </a:r>
          </a:p>
          <a:p>
            <a:pPr algn="ctr"/>
            <a:endParaRPr lang="en-US" sz="4000" b="1" dirty="0"/>
          </a:p>
          <a:p>
            <a:pPr algn="ctr"/>
            <a:endParaRPr lang="en-US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1488841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Dinner / Dance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>(</a:t>
            </a:r>
            <a:r>
              <a:rPr lang="en-US" sz="3200" dirty="0" smtClean="0"/>
              <a:t>Tickets:  $135)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899592" y="1700808"/>
            <a:ext cx="72008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b="1" dirty="0" smtClean="0"/>
              <a:t>Fully sponsored school function.  School  and district rules and  expectations apply.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400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b="1" dirty="0" smtClean="0"/>
              <a:t>Guest forms required for any guest not currently a member of the Gleneagle 2017 Grad class.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400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b="1" dirty="0" smtClean="0"/>
              <a:t>Completed guest forms due by Thursday, May 4</a:t>
            </a:r>
          </a:p>
          <a:p>
            <a:endParaRPr lang="en-US" sz="2400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b="1" dirty="0" smtClean="0"/>
              <a:t>Ticket sales:  Tuesday, May 23, 3:15PM – Friday, June 9, 11:55PM</a:t>
            </a:r>
          </a:p>
          <a:p>
            <a:endParaRPr lang="en-US" b="1" dirty="0"/>
          </a:p>
          <a:p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54996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803175"/>
          </a:xfrm>
        </p:spPr>
        <p:txBody>
          <a:bodyPr/>
          <a:lstStyle/>
          <a:p>
            <a:r>
              <a:rPr lang="en-US" sz="4400" dirty="0"/>
              <a:t>Dinner / Dance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484784"/>
            <a:ext cx="7702624" cy="4687416"/>
          </a:xfrm>
        </p:spPr>
        <p:txBody>
          <a:bodyPr>
            <a:normAutofit fontScale="85000" lnSpcReduction="10000"/>
          </a:bodyPr>
          <a:lstStyle/>
          <a:p>
            <a:pPr marL="285750" indent="-285750" algn="l"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chemeClr val="tx1"/>
                </a:solidFill>
              </a:rPr>
              <a:t>On-line purchasing system for tickets.  Table selection done through on-line system; students get to choose their seating plan on a first come first serve </a:t>
            </a:r>
            <a:r>
              <a:rPr lang="en-US" b="1" dirty="0" smtClean="0">
                <a:solidFill>
                  <a:schemeClr val="tx1"/>
                </a:solidFill>
              </a:rPr>
              <a:t>basis.</a:t>
            </a:r>
          </a:p>
          <a:p>
            <a:pPr algn="l"/>
            <a:endParaRPr lang="en-US" b="1" dirty="0" smtClean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v"/>
            </a:pPr>
            <a:r>
              <a:rPr lang="en-US" b="1" dirty="0" smtClean="0">
                <a:solidFill>
                  <a:schemeClr val="tx1"/>
                </a:solidFill>
              </a:rPr>
              <a:t>Tickets are $135.00 for dinner. </a:t>
            </a:r>
            <a:endParaRPr lang="en-US" b="1" dirty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v"/>
            </a:pPr>
            <a:endParaRPr lang="en-US" b="1" dirty="0" smtClean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v"/>
            </a:pPr>
            <a:r>
              <a:rPr lang="en-US" b="1" dirty="0" smtClean="0">
                <a:solidFill>
                  <a:schemeClr val="tx1"/>
                </a:solidFill>
              </a:rPr>
              <a:t>Transportation by bus $5.00 to and from Dinner/Dance.</a:t>
            </a:r>
          </a:p>
          <a:p>
            <a:pPr marL="285750" indent="-285750" algn="l">
              <a:buFont typeface="Wingdings" panose="05000000000000000000" pitchFamily="2" charset="2"/>
              <a:buChar char="v"/>
            </a:pPr>
            <a:endParaRPr lang="en-US" b="1" dirty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v"/>
            </a:pPr>
            <a:r>
              <a:rPr lang="en-US" b="1" dirty="0" smtClean="0">
                <a:solidFill>
                  <a:schemeClr val="tx1"/>
                </a:solidFill>
              </a:rPr>
              <a:t>No </a:t>
            </a:r>
            <a:r>
              <a:rPr lang="en-US" b="1" dirty="0">
                <a:solidFill>
                  <a:schemeClr val="tx1"/>
                </a:solidFill>
              </a:rPr>
              <a:t>table switching at the event.</a:t>
            </a:r>
          </a:p>
          <a:p>
            <a:pPr algn="l"/>
            <a:endParaRPr lang="en-US" b="1" dirty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chemeClr val="tx1"/>
                </a:solidFill>
              </a:rPr>
              <a:t>Friday, June </a:t>
            </a:r>
            <a:r>
              <a:rPr lang="en-US" b="1" dirty="0" smtClean="0">
                <a:solidFill>
                  <a:schemeClr val="tx1"/>
                </a:solidFill>
              </a:rPr>
              <a:t>23, </a:t>
            </a:r>
            <a:r>
              <a:rPr lang="en-US" b="1" dirty="0">
                <a:solidFill>
                  <a:schemeClr val="tx1"/>
                </a:solidFill>
              </a:rPr>
              <a:t>Vancouver Convention Centre, 6:00pm – </a:t>
            </a:r>
            <a:r>
              <a:rPr lang="en-US" b="1" dirty="0" smtClean="0">
                <a:solidFill>
                  <a:schemeClr val="tx1"/>
                </a:solidFill>
              </a:rPr>
              <a:t>midnight</a:t>
            </a:r>
          </a:p>
          <a:p>
            <a:pPr marL="285750" indent="-285750" algn="l">
              <a:buFont typeface="Wingdings" panose="05000000000000000000" pitchFamily="2" charset="2"/>
              <a:buChar char="v"/>
            </a:pPr>
            <a:endParaRPr lang="en-US" b="1" dirty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chemeClr val="tx1"/>
                </a:solidFill>
              </a:rPr>
              <a:t>Dismissal restriction of 11pm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944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Grad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27584" y="1196752"/>
            <a:ext cx="784887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b="1" dirty="0" smtClean="0"/>
              <a:t>Entry to After Grad will be closed at </a:t>
            </a:r>
            <a:r>
              <a:rPr lang="en-US" b="1" dirty="0" smtClean="0"/>
              <a:t>1am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b="1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b="1" dirty="0" smtClean="0"/>
              <a:t>Ticket sales begin Tuesday, May 23</a:t>
            </a:r>
            <a:endParaRPr lang="en-US" b="1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b="1" dirty="0" smtClean="0"/>
              <a:t>Ticket sales will be closed on Friday, June 9 at 3:30pm.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b="1" dirty="0" smtClean="0"/>
              <a:t>No tickets will be sold at the door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b="1" dirty="0" smtClean="0"/>
              <a:t>Approved guests only </a:t>
            </a:r>
          </a:p>
          <a:p>
            <a:endParaRPr lang="en-US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b="1" dirty="0" smtClean="0"/>
              <a:t> Yearbooks will be distributed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b="1" dirty="0" smtClean="0"/>
              <a:t>Ends at 5am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b="1" dirty="0" smtClean="0"/>
              <a:t>Once you leave, you cannot return.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117617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CAAA6F4-05ED-45E9-907B-45C040E3BD01}"/>
</file>

<file path=customXml/itemProps2.xml><?xml version="1.0" encoding="utf-8"?>
<ds:datastoreItem xmlns:ds="http://schemas.openxmlformats.org/officeDocument/2006/customXml" ds:itemID="{C390BE7B-26D2-440A-8757-5B6D4A1CB709}"/>
</file>

<file path=customXml/itemProps3.xml><?xml version="1.0" encoding="utf-8"?>
<ds:datastoreItem xmlns:ds="http://schemas.openxmlformats.org/officeDocument/2006/customXml" ds:itemID="{1324ACE5-DA6F-40C6-8AF3-5744449B1B38}"/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849</TotalTime>
  <Words>467</Words>
  <Application>Microsoft Office PowerPoint</Application>
  <PresentationFormat>On-screen Show (4:3)</PresentationFormat>
  <Paragraphs>178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Century Gothic</vt:lpstr>
      <vt:lpstr>Courier New</vt:lpstr>
      <vt:lpstr>Palatino Linotype</vt:lpstr>
      <vt:lpstr>Times New Roman</vt:lpstr>
      <vt:lpstr>Wingdings</vt:lpstr>
      <vt:lpstr>Executive</vt:lpstr>
      <vt:lpstr>Gleneagle Grad 2017</vt:lpstr>
      <vt:lpstr>Important Calendar Dates</vt:lpstr>
      <vt:lpstr>Participation Eligibility?</vt:lpstr>
      <vt:lpstr>Valedictorian Selection</vt:lpstr>
      <vt:lpstr>Dinner/Dance/Aftergrad</vt:lpstr>
      <vt:lpstr>Dinner/Dance</vt:lpstr>
      <vt:lpstr>Dinner / Dance (Tickets:  $135)</vt:lpstr>
      <vt:lpstr>Dinner / Dance</vt:lpstr>
      <vt:lpstr>After Grad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Important Calendar Dates</dc:title>
  <dc:creator>Cober, Ken</dc:creator>
  <cp:lastModifiedBy>Christine Potter-Smith</cp:lastModifiedBy>
  <cp:revision>52</cp:revision>
  <cp:lastPrinted>2017-04-04T17:35:23Z</cp:lastPrinted>
  <dcterms:created xsi:type="dcterms:W3CDTF">2016-04-19T03:28:07Z</dcterms:created>
  <dcterms:modified xsi:type="dcterms:W3CDTF">2017-05-03T17:21:03Z</dcterms:modified>
</cp:coreProperties>
</file>